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iberation Sans" charset="1" panose="020B0604020202020204"/>
      <p:regular r:id="rId10"/>
    </p:embeddedFont>
    <p:embeddedFont>
      <p:font typeface="Liberation Sans Bold" charset="1" panose="020B0704020202020204"/>
      <p:regular r:id="rId11"/>
    </p:embeddedFont>
    <p:embeddedFont>
      <p:font typeface="Liberation Sans Italics" charset="1" panose="020B0604020202090204"/>
      <p:regular r:id="rId12"/>
    </p:embeddedFont>
    <p:embeddedFont>
      <p:font typeface="Liberation Sans Bold Italics" charset="1" panose="020B070402020209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314657" y="0"/>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20928" t="-19116" r="0" b="-1811"/>
            </a:stretch>
          </a:blipFill>
        </p:spPr>
      </p:sp>
      <p:sp>
        <p:nvSpPr>
          <p:cNvPr name="Freeform 3" id="3"/>
          <p:cNvSpPr/>
          <p:nvPr/>
        </p:nvSpPr>
        <p:spPr>
          <a:xfrm flipH="false" flipV="false" rot="6505072">
            <a:off x="8431627" y="2521226"/>
            <a:ext cx="12673106" cy="12229547"/>
          </a:xfrm>
          <a:custGeom>
            <a:avLst/>
            <a:gdLst/>
            <a:ahLst/>
            <a:cxnLst/>
            <a:rect r="r" b="b" t="t" l="l"/>
            <a:pathLst>
              <a:path h="12229547" w="12673106">
                <a:moveTo>
                  <a:pt x="0" y="0"/>
                </a:moveTo>
                <a:lnTo>
                  <a:pt x="12673105" y="0"/>
                </a:lnTo>
                <a:lnTo>
                  <a:pt x="12673105" y="12229547"/>
                </a:lnTo>
                <a:lnTo>
                  <a:pt x="0" y="12229547"/>
                </a:lnTo>
                <a:lnTo>
                  <a:pt x="0" y="0"/>
                </a:lnTo>
                <a:close/>
              </a:path>
            </a:pathLst>
          </a:custGeom>
          <a:blipFill>
            <a:blip r:embed="rId4"/>
            <a:stretch>
              <a:fillRect l="0" t="0" r="0" b="0"/>
            </a:stretch>
          </a:blipFill>
        </p:spPr>
      </p:sp>
      <p:sp>
        <p:nvSpPr>
          <p:cNvPr name="TextBox 4" id="4"/>
          <p:cNvSpPr txBox="true"/>
          <p:nvPr/>
        </p:nvSpPr>
        <p:spPr>
          <a:xfrm rot="0">
            <a:off x="11106528" y="8739810"/>
            <a:ext cx="6152772" cy="532777"/>
          </a:xfrm>
          <a:prstGeom prst="rect">
            <a:avLst/>
          </a:prstGeom>
        </p:spPr>
        <p:txBody>
          <a:bodyPr anchor="t" rtlCol="false" tIns="0" lIns="0" bIns="0" rIns="0">
            <a:spAutoFit/>
          </a:bodyPr>
          <a:lstStyle/>
          <a:p>
            <a:pPr>
              <a:lnSpc>
                <a:spcPts val="4234"/>
              </a:lnSpc>
            </a:pPr>
            <a:r>
              <a:rPr lang="en-US" sz="3024">
                <a:solidFill>
                  <a:srgbClr val="000000"/>
                </a:solidFill>
                <a:latin typeface="Liberation Sans"/>
              </a:rPr>
              <a:t>SURAJ SATHEESH 20230804050</a:t>
            </a:r>
          </a:p>
        </p:txBody>
      </p:sp>
      <p:sp>
        <p:nvSpPr>
          <p:cNvPr name="TextBox 5" id="5"/>
          <p:cNvSpPr txBox="true"/>
          <p:nvPr/>
        </p:nvSpPr>
        <p:spPr>
          <a:xfrm rot="0">
            <a:off x="5190957" y="4506642"/>
            <a:ext cx="8040220" cy="500380"/>
          </a:xfrm>
          <a:prstGeom prst="rect">
            <a:avLst/>
          </a:prstGeom>
        </p:spPr>
        <p:txBody>
          <a:bodyPr anchor="t" rtlCol="false" tIns="0" lIns="0" bIns="0" rIns="0">
            <a:spAutoFit/>
          </a:bodyPr>
          <a:lstStyle/>
          <a:p>
            <a:pPr>
              <a:lnSpc>
                <a:spcPts val="3919"/>
              </a:lnSpc>
            </a:pPr>
            <a:r>
              <a:rPr lang="en-US" sz="2799">
                <a:solidFill>
                  <a:srgbClr val="000000"/>
                </a:solidFill>
                <a:latin typeface="Liberation Sans"/>
              </a:rPr>
              <a:t>A GUI Application</a:t>
            </a:r>
          </a:p>
        </p:txBody>
      </p:sp>
      <p:sp>
        <p:nvSpPr>
          <p:cNvPr name="TextBox 6" id="6"/>
          <p:cNvSpPr txBox="true"/>
          <p:nvPr/>
        </p:nvSpPr>
        <p:spPr>
          <a:xfrm rot="0">
            <a:off x="5190957" y="1274337"/>
            <a:ext cx="11587219" cy="3089911"/>
          </a:xfrm>
          <a:prstGeom prst="rect">
            <a:avLst/>
          </a:prstGeom>
        </p:spPr>
        <p:txBody>
          <a:bodyPr anchor="t" rtlCol="false" tIns="0" lIns="0" bIns="0" rIns="0">
            <a:spAutoFit/>
          </a:bodyPr>
          <a:lstStyle/>
          <a:p>
            <a:pPr>
              <a:lnSpc>
                <a:spcPts val="7920"/>
              </a:lnSpc>
            </a:pPr>
            <a:r>
              <a:rPr lang="en-US" sz="8000">
                <a:solidFill>
                  <a:srgbClr val="000000"/>
                </a:solidFill>
                <a:latin typeface="Liberation Sans"/>
              </a:rPr>
              <a:t>RAINFALL PREDICTION USING LINEAR REGRESSION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84427" y="1223813"/>
            <a:ext cx="13153750" cy="6699828"/>
          </a:xfrm>
          <a:custGeom>
            <a:avLst/>
            <a:gdLst/>
            <a:ahLst/>
            <a:cxnLst/>
            <a:rect r="r" b="b" t="t" l="l"/>
            <a:pathLst>
              <a:path h="6699828" w="13153750">
                <a:moveTo>
                  <a:pt x="0" y="0"/>
                </a:moveTo>
                <a:lnTo>
                  <a:pt x="13153750" y="0"/>
                </a:lnTo>
                <a:lnTo>
                  <a:pt x="13153750" y="6699828"/>
                </a:lnTo>
                <a:lnTo>
                  <a:pt x="0" y="6699828"/>
                </a:lnTo>
                <a:lnTo>
                  <a:pt x="0" y="0"/>
                </a:lnTo>
                <a:close/>
              </a:path>
            </a:pathLst>
          </a:custGeom>
          <a:blipFill>
            <a:blip r:embed="rId4"/>
            <a:stretch>
              <a:fillRect l="0" t="0" r="-19846" b="0"/>
            </a:stretch>
          </a:blipFill>
        </p:spPr>
      </p:sp>
      <p:sp>
        <p:nvSpPr>
          <p:cNvPr name="TextBox 4" id="4"/>
          <p:cNvSpPr txBox="true"/>
          <p:nvPr/>
        </p:nvSpPr>
        <p:spPr>
          <a:xfrm rot="0">
            <a:off x="1009650" y="313622"/>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Code Explanation</a:t>
            </a:r>
          </a:p>
        </p:txBody>
      </p:sp>
      <p:sp>
        <p:nvSpPr>
          <p:cNvPr name="TextBox 5" id="5"/>
          <p:cNvSpPr txBox="true"/>
          <p:nvPr/>
        </p:nvSpPr>
        <p:spPr>
          <a:xfrm rot="0">
            <a:off x="1009650" y="7926872"/>
            <a:ext cx="16249650" cy="1863651"/>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Takes user input as date, month and year, and predicts precipitation using the trained model.</a:t>
            </a:r>
          </a:p>
          <a:p>
            <a:pPr marL="756279" indent="-378139" lvl="1">
              <a:lnSpc>
                <a:spcPts val="4904"/>
              </a:lnSpc>
              <a:buFont typeface="Arial"/>
              <a:buChar char="•"/>
            </a:pPr>
            <a:r>
              <a:rPr lang="en-US" sz="3502">
                <a:solidFill>
                  <a:srgbClr val="000000"/>
                </a:solidFill>
                <a:latin typeface="Liberation Sans"/>
              </a:rPr>
              <a:t>Displays the result on the GUI</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09650" y="345399"/>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Code Explanation</a:t>
            </a:r>
          </a:p>
        </p:txBody>
      </p:sp>
      <p:sp>
        <p:nvSpPr>
          <p:cNvPr name="TextBox 4" id="4"/>
          <p:cNvSpPr txBox="true"/>
          <p:nvPr/>
        </p:nvSpPr>
        <p:spPr>
          <a:xfrm rot="0">
            <a:off x="1038225" y="1547134"/>
            <a:ext cx="16249650" cy="7435776"/>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User Input Retrieval:</a:t>
            </a:r>
          </a:p>
          <a:p>
            <a:pPr marL="1512558" indent="-504186" lvl="2">
              <a:lnSpc>
                <a:spcPts val="4904"/>
              </a:lnSpc>
              <a:buFont typeface="Arial"/>
              <a:buChar char="⚬"/>
            </a:pPr>
            <a:r>
              <a:rPr lang="en-US" sz="3502">
                <a:solidFill>
                  <a:srgbClr val="000000"/>
                </a:solidFill>
                <a:latin typeface="Liberation Sans"/>
              </a:rPr>
              <a:t>The function begins by retrieving the user input values for the day, month, and year from the respective input fields in the GUI (day_input, month_var, year_input).</a:t>
            </a:r>
          </a:p>
          <a:p>
            <a:pPr marL="756279" indent="-378139" lvl="1">
              <a:lnSpc>
                <a:spcPts val="4904"/>
              </a:lnSpc>
              <a:buFont typeface="Arial"/>
              <a:buChar char="•"/>
            </a:pPr>
            <a:r>
              <a:rPr lang="en-US" sz="3502">
                <a:solidFill>
                  <a:srgbClr val="000000"/>
                </a:solidFill>
                <a:latin typeface="Liberation Sans"/>
              </a:rPr>
              <a:t>Create Timestamp:</a:t>
            </a:r>
          </a:p>
          <a:p>
            <a:pPr marL="1512558" indent="-504186" lvl="2">
              <a:lnSpc>
                <a:spcPts val="4904"/>
              </a:lnSpc>
              <a:buFont typeface="Arial"/>
              <a:buChar char="⚬"/>
            </a:pPr>
            <a:r>
              <a:rPr lang="en-US" sz="3502">
                <a:solidFill>
                  <a:srgbClr val="000000"/>
                </a:solidFill>
                <a:latin typeface="Liberation Sans"/>
              </a:rPr>
              <a:t>Using the retrieved day, month, and year values, a pd.Timestamp object (input_date) is created. This represents the date entered by the user.</a:t>
            </a:r>
          </a:p>
          <a:p>
            <a:pPr marL="756279" indent="-378139" lvl="1">
              <a:lnSpc>
                <a:spcPts val="4904"/>
              </a:lnSpc>
              <a:buFont typeface="Arial"/>
              <a:buChar char="•"/>
            </a:pPr>
            <a:r>
              <a:rPr lang="en-US" sz="3502">
                <a:solidFill>
                  <a:srgbClr val="000000"/>
                </a:solidFill>
                <a:latin typeface="Liberation Sans"/>
              </a:rPr>
              <a:t>Check Date Validity:</a:t>
            </a:r>
          </a:p>
          <a:p>
            <a:pPr marL="1512558" indent="-504186" lvl="2">
              <a:lnSpc>
                <a:spcPts val="4904"/>
              </a:lnSpc>
              <a:buFont typeface="Arial"/>
              <a:buChar char="⚬"/>
            </a:pPr>
            <a:r>
              <a:rPr lang="en-US" sz="3502">
                <a:solidFill>
                  <a:srgbClr val="000000"/>
                </a:solidFill>
                <a:latin typeface="Liberation Sans"/>
              </a:rPr>
              <a:t>The function checks if the entered date is beyond the last date in the dataset (X.index.max()). If so, it displays a message indicating that the prediction is for future dates and is beyond the dataset's last date.</a:t>
            </a:r>
          </a:p>
          <a:p>
            <a:pPr>
              <a:lnSpc>
                <a:spcPts val="4904"/>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09650" y="345399"/>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Code Explanation</a:t>
            </a:r>
          </a:p>
        </p:txBody>
      </p:sp>
      <p:sp>
        <p:nvSpPr>
          <p:cNvPr name="TextBox 4" id="4"/>
          <p:cNvSpPr txBox="true"/>
          <p:nvPr/>
        </p:nvSpPr>
        <p:spPr>
          <a:xfrm rot="0">
            <a:off x="1009650" y="1761902"/>
            <a:ext cx="16249650" cy="8054901"/>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Find Corresponding Row:</a:t>
            </a:r>
          </a:p>
          <a:p>
            <a:pPr marL="1512558" indent="-504186" lvl="2">
              <a:lnSpc>
                <a:spcPts val="4904"/>
              </a:lnSpc>
              <a:buFont typeface="Arial"/>
              <a:buChar char="⚬"/>
            </a:pPr>
            <a:r>
              <a:rPr lang="en-US" sz="3502">
                <a:solidFill>
                  <a:srgbClr val="000000"/>
                </a:solidFill>
                <a:latin typeface="Liberation Sans"/>
              </a:rPr>
              <a:t>If the entered date is within the dataset range, it looks for the corresponding row in the dataset (X.loc[[input_date]]).</a:t>
            </a:r>
          </a:p>
          <a:p>
            <a:pPr marL="756279" indent="-378139" lvl="1">
              <a:lnSpc>
                <a:spcPts val="4904"/>
              </a:lnSpc>
              <a:buFont typeface="Arial"/>
              <a:buChar char="•"/>
            </a:pPr>
            <a:r>
              <a:rPr lang="en-US" sz="3502">
                <a:solidFill>
                  <a:srgbClr val="000000"/>
                </a:solidFill>
                <a:latin typeface="Liberation Sans"/>
              </a:rPr>
              <a:t>Make Prediction:</a:t>
            </a:r>
          </a:p>
          <a:p>
            <a:pPr marL="1512558" indent="-504186" lvl="2">
              <a:lnSpc>
                <a:spcPts val="4904"/>
              </a:lnSpc>
              <a:buFont typeface="Arial"/>
              <a:buChar char="⚬"/>
            </a:pPr>
            <a:r>
              <a:rPr lang="en-US" sz="3502">
                <a:solidFill>
                  <a:srgbClr val="000000"/>
                </a:solidFill>
                <a:latin typeface="Liberation Sans"/>
              </a:rPr>
              <a:t>If the row is found, it uses the trained linear regression model (clf) to predict precipitation for that specific date.</a:t>
            </a:r>
          </a:p>
          <a:p>
            <a:pPr marL="756279" indent="-378139" lvl="1">
              <a:lnSpc>
                <a:spcPts val="4904"/>
              </a:lnSpc>
              <a:buFont typeface="Arial"/>
              <a:buChar char="•"/>
            </a:pPr>
            <a:r>
              <a:rPr lang="en-US" sz="3502">
                <a:solidFill>
                  <a:srgbClr val="000000"/>
                </a:solidFill>
                <a:latin typeface="Liberation Sans"/>
              </a:rPr>
              <a:t>Display Result on GUI:</a:t>
            </a:r>
          </a:p>
          <a:p>
            <a:pPr marL="1512558" indent="-504186" lvl="2">
              <a:lnSpc>
                <a:spcPts val="4904"/>
              </a:lnSpc>
              <a:buFont typeface="Arial"/>
              <a:buChar char="⚬"/>
            </a:pPr>
            <a:r>
              <a:rPr lang="en-US" sz="3502">
                <a:solidFill>
                  <a:srgbClr val="000000"/>
                </a:solidFill>
                <a:latin typeface="Liberation Sans"/>
              </a:rPr>
              <a:t>The result, including the predicted precipitation value, is then displayed on the GUI using the result_label.</a:t>
            </a:r>
          </a:p>
          <a:p>
            <a:pPr marL="756279" indent="-378139" lvl="1">
              <a:lnSpc>
                <a:spcPts val="4904"/>
              </a:lnSpc>
              <a:buFont typeface="Arial"/>
              <a:buChar char="•"/>
            </a:pPr>
            <a:r>
              <a:rPr lang="en-US" sz="3502">
                <a:solidFill>
                  <a:srgbClr val="000000"/>
                </a:solidFill>
                <a:latin typeface="Liberation Sans"/>
              </a:rPr>
              <a:t>Error Handling:</a:t>
            </a:r>
          </a:p>
          <a:p>
            <a:pPr marL="1512558" indent="-504186" lvl="2">
              <a:lnSpc>
                <a:spcPts val="4904"/>
              </a:lnSpc>
              <a:buFont typeface="Arial"/>
              <a:buChar char="⚬"/>
            </a:pPr>
            <a:r>
              <a:rPr lang="en-US" sz="3502">
                <a:solidFill>
                  <a:srgbClr val="000000"/>
                </a:solidFill>
                <a:latin typeface="Liberation Sans"/>
              </a:rPr>
              <a:t>The function includes error handling using a try-except block. If there is a ValueError (e.g., non-integer input for day, month, or year), it catches the exception and displays an error message on the GUI.</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V="true">
            <a:off x="7776667" y="5162550"/>
            <a:ext cx="2379678" cy="0"/>
          </a:xfrm>
          <a:prstGeom prst="line">
            <a:avLst/>
          </a:prstGeom>
          <a:ln cap="flat" w="38100">
            <a:solidFill>
              <a:srgbClr val="000000"/>
            </a:solidFill>
            <a:prstDash val="solid"/>
            <a:headEnd type="none" len="sm" w="sm"/>
            <a:tailEnd type="arrow" len="sm" w="med"/>
          </a:ln>
        </p:spPr>
      </p:sp>
      <p:sp>
        <p:nvSpPr>
          <p:cNvPr name="Freeform 4" id="4"/>
          <p:cNvSpPr/>
          <p:nvPr/>
        </p:nvSpPr>
        <p:spPr>
          <a:xfrm flipH="false" flipV="false" rot="0">
            <a:off x="-5117" y="2927238"/>
            <a:ext cx="7781784" cy="4784460"/>
          </a:xfrm>
          <a:custGeom>
            <a:avLst/>
            <a:gdLst/>
            <a:ahLst/>
            <a:cxnLst/>
            <a:rect r="r" b="b" t="t" l="l"/>
            <a:pathLst>
              <a:path h="4784460" w="7781784">
                <a:moveTo>
                  <a:pt x="0" y="0"/>
                </a:moveTo>
                <a:lnTo>
                  <a:pt x="7781784" y="0"/>
                </a:lnTo>
                <a:lnTo>
                  <a:pt x="7781784" y="4784460"/>
                </a:lnTo>
                <a:lnTo>
                  <a:pt x="0" y="4784460"/>
                </a:lnTo>
                <a:lnTo>
                  <a:pt x="0" y="0"/>
                </a:lnTo>
                <a:close/>
              </a:path>
            </a:pathLst>
          </a:custGeom>
          <a:blipFill>
            <a:blip r:embed="rId4"/>
            <a:stretch>
              <a:fillRect l="0" t="0" r="0" b="0"/>
            </a:stretch>
          </a:blipFill>
        </p:spPr>
      </p:sp>
      <p:sp>
        <p:nvSpPr>
          <p:cNvPr name="Freeform 5" id="5"/>
          <p:cNvSpPr/>
          <p:nvPr/>
        </p:nvSpPr>
        <p:spPr>
          <a:xfrm flipH="false" flipV="false" rot="0">
            <a:off x="9963062" y="2728191"/>
            <a:ext cx="8399209" cy="5164070"/>
          </a:xfrm>
          <a:custGeom>
            <a:avLst/>
            <a:gdLst/>
            <a:ahLst/>
            <a:cxnLst/>
            <a:rect r="r" b="b" t="t" l="l"/>
            <a:pathLst>
              <a:path h="5164070" w="8399209">
                <a:moveTo>
                  <a:pt x="0" y="0"/>
                </a:moveTo>
                <a:lnTo>
                  <a:pt x="8399209" y="0"/>
                </a:lnTo>
                <a:lnTo>
                  <a:pt x="8399209" y="5164070"/>
                </a:lnTo>
                <a:lnTo>
                  <a:pt x="0" y="5164070"/>
                </a:lnTo>
                <a:lnTo>
                  <a:pt x="0" y="0"/>
                </a:lnTo>
                <a:close/>
              </a:path>
            </a:pathLst>
          </a:custGeom>
          <a:blipFill>
            <a:blip r:embed="rId5"/>
            <a:stretch>
              <a:fillRect l="0" t="0" r="0" b="0"/>
            </a:stretch>
          </a:blipFill>
        </p:spPr>
      </p:sp>
      <p:sp>
        <p:nvSpPr>
          <p:cNvPr name="TextBox 6" id="6"/>
          <p:cNvSpPr txBox="true"/>
          <p:nvPr/>
        </p:nvSpPr>
        <p:spPr>
          <a:xfrm rot="0">
            <a:off x="1009650" y="345399"/>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Output</a:t>
            </a:r>
          </a:p>
        </p:txBody>
      </p:sp>
      <p:sp>
        <p:nvSpPr>
          <p:cNvPr name="TextBox 7" id="7"/>
          <p:cNvSpPr txBox="true"/>
          <p:nvPr/>
        </p:nvSpPr>
        <p:spPr>
          <a:xfrm rot="0">
            <a:off x="749066" y="7797011"/>
            <a:ext cx="16249650" cy="625401"/>
          </a:xfrm>
          <a:prstGeom prst="rect">
            <a:avLst/>
          </a:prstGeom>
        </p:spPr>
        <p:txBody>
          <a:bodyPr anchor="t" rtlCol="false" tIns="0" lIns="0" bIns="0" rIns="0">
            <a:spAutoFit/>
          </a:bodyPr>
          <a:lstStyle/>
          <a:p>
            <a:pPr>
              <a:lnSpc>
                <a:spcPts val="4904"/>
              </a:lnSpc>
            </a:pPr>
            <a:r>
              <a:rPr lang="en-US" sz="3502">
                <a:solidFill>
                  <a:srgbClr val="000000"/>
                </a:solidFill>
                <a:latin typeface="Liberation Sans"/>
              </a:rPr>
              <a:t>User enters date, month and year to predict rainfall of that day.</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4407354"/>
            <a:ext cx="7102019"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Thank </a:t>
            </a:r>
            <a:r>
              <a:rPr lang="en-US" sz="7500">
                <a:solidFill>
                  <a:srgbClr val="000000"/>
                </a:solidFill>
                <a:latin typeface="Liberation Sans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306674"/>
            <a:ext cx="16249650" cy="5578401"/>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This project is focused on researching the weather patterns of Thiruvananthapuram, Kerala. The region's climate is characterised by rainfall throughout the year, which holds significant importance for the area's agriculture, water management, and overall capacity to withstand natural calamities.</a:t>
            </a:r>
          </a:p>
          <a:p>
            <a:pPr>
              <a:lnSpc>
                <a:spcPts val="4904"/>
              </a:lnSpc>
            </a:pPr>
          </a:p>
          <a:p>
            <a:pPr>
              <a:lnSpc>
                <a:spcPts val="4904"/>
              </a:lnSpc>
            </a:pPr>
          </a:p>
          <a:p>
            <a:pPr marL="756279" indent="-378139" lvl="1">
              <a:lnSpc>
                <a:spcPts val="4904"/>
              </a:lnSpc>
              <a:buFont typeface="Arial"/>
              <a:buChar char="•"/>
            </a:pPr>
            <a:r>
              <a:rPr lang="en-US" sz="3502">
                <a:solidFill>
                  <a:srgbClr val="000000"/>
                </a:solidFill>
                <a:latin typeface="Liberation Sans"/>
              </a:rPr>
              <a:t>I</a:t>
            </a:r>
            <a:r>
              <a:rPr lang="en-US" sz="3502">
                <a:solidFill>
                  <a:srgbClr val="000000"/>
                </a:solidFill>
                <a:latin typeface="Liberation Sans"/>
              </a:rPr>
              <a:t> developed GUI application that utilises linear regression techniques for rainfall prediction.</a:t>
            </a:r>
          </a:p>
        </p:txBody>
      </p:sp>
      <p:sp>
        <p:nvSpPr>
          <p:cNvPr name="TextBox 4" id="4"/>
          <p:cNvSpPr txBox="true"/>
          <p:nvPr/>
        </p:nvSpPr>
        <p:spPr>
          <a:xfrm rot="0">
            <a:off x="1028700" y="1123950"/>
            <a:ext cx="7102019"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09650" y="377177"/>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Technologies Used</a:t>
            </a:r>
          </a:p>
        </p:txBody>
      </p:sp>
      <p:sp>
        <p:nvSpPr>
          <p:cNvPr name="TextBox 4" id="4"/>
          <p:cNvSpPr txBox="true"/>
          <p:nvPr/>
        </p:nvSpPr>
        <p:spPr>
          <a:xfrm rot="0">
            <a:off x="1009650" y="1787578"/>
            <a:ext cx="16249650" cy="7938607"/>
          </a:xfrm>
          <a:prstGeom prst="rect">
            <a:avLst/>
          </a:prstGeom>
        </p:spPr>
        <p:txBody>
          <a:bodyPr anchor="t" rtlCol="false" tIns="0" lIns="0" bIns="0" rIns="0">
            <a:spAutoFit/>
          </a:bodyPr>
          <a:lstStyle/>
          <a:p>
            <a:pPr>
              <a:lnSpc>
                <a:spcPts val="5744"/>
              </a:lnSpc>
            </a:pPr>
            <a:r>
              <a:rPr lang="en-US" sz="3502">
                <a:solidFill>
                  <a:srgbClr val="000000"/>
                </a:solidFill>
                <a:latin typeface="Liberation Sans"/>
              </a:rPr>
              <a:t>The technologies and libraries used:</a:t>
            </a:r>
          </a:p>
          <a:p>
            <a:pPr marL="756279" indent="-378139" lvl="1">
              <a:lnSpc>
                <a:spcPts val="5744"/>
              </a:lnSpc>
              <a:buFont typeface="Arial"/>
              <a:buChar char="•"/>
            </a:pPr>
            <a:r>
              <a:rPr lang="en-US" sz="3502">
                <a:solidFill>
                  <a:srgbClr val="000000"/>
                </a:solidFill>
                <a:latin typeface="Liberation Sans"/>
              </a:rPr>
              <a:t>Tkinter: GUI library for creating the main application window and UI components.</a:t>
            </a:r>
          </a:p>
          <a:p>
            <a:pPr marL="756279" indent="-378139" lvl="1">
              <a:lnSpc>
                <a:spcPts val="5744"/>
              </a:lnSpc>
              <a:buFont typeface="Arial"/>
              <a:buChar char="•"/>
            </a:pPr>
            <a:r>
              <a:rPr lang="en-US" sz="3502">
                <a:solidFill>
                  <a:srgbClr val="000000"/>
                </a:solidFill>
                <a:latin typeface="Liberation Sans"/>
              </a:rPr>
              <a:t>Pandas:Data manipulation library for handling and cleaning datasets.</a:t>
            </a:r>
          </a:p>
          <a:p>
            <a:pPr marL="756279" indent="-378139" lvl="1">
              <a:lnSpc>
                <a:spcPts val="5744"/>
              </a:lnSpc>
              <a:buFont typeface="Arial"/>
              <a:buChar char="•"/>
            </a:pPr>
            <a:r>
              <a:rPr lang="en-US" sz="3502">
                <a:solidFill>
                  <a:srgbClr val="000000"/>
                </a:solidFill>
                <a:latin typeface="Liberation Sans"/>
              </a:rPr>
              <a:t>Sickit-learn: LinearRegression from sklearn used to create a linear regression model. In scikit-learn, the library used for this project, the LinearRegression class implements OLS linear regression. OLS linear regression aims to minimise the sum of the squared differences between the observed and predicted values.</a:t>
            </a:r>
          </a:p>
          <a:p>
            <a:pPr marL="756279" indent="-378139" lvl="1">
              <a:lnSpc>
                <a:spcPts val="5744"/>
              </a:lnSpc>
              <a:buFont typeface="Arial"/>
              <a:buChar char="•"/>
            </a:pPr>
            <a:r>
              <a:rPr lang="en-US" sz="3502">
                <a:solidFill>
                  <a:srgbClr val="000000"/>
                </a:solidFill>
                <a:latin typeface="Liberation Sans"/>
              </a:rPr>
              <a:t>matplotlib.pyplot: Used for plotting line graph.</a:t>
            </a:r>
          </a:p>
          <a:p>
            <a:pPr>
              <a:lnSpc>
                <a:spcPts val="5744"/>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23950"/>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Linear Regression</a:t>
            </a:r>
          </a:p>
        </p:txBody>
      </p:sp>
      <p:sp>
        <p:nvSpPr>
          <p:cNvPr name="TextBox 4" id="4"/>
          <p:cNvSpPr txBox="true"/>
          <p:nvPr/>
        </p:nvSpPr>
        <p:spPr>
          <a:xfrm rot="0">
            <a:off x="1028700" y="2925799"/>
            <a:ext cx="16249650" cy="4340151"/>
          </a:xfrm>
          <a:prstGeom prst="rect">
            <a:avLst/>
          </a:prstGeom>
        </p:spPr>
        <p:txBody>
          <a:bodyPr anchor="t" rtlCol="false" tIns="0" lIns="0" bIns="0" rIns="0">
            <a:spAutoFit/>
          </a:bodyPr>
          <a:lstStyle/>
          <a:p>
            <a:pPr>
              <a:lnSpc>
                <a:spcPts val="4904"/>
              </a:lnSpc>
            </a:pPr>
            <a:r>
              <a:rPr lang="en-US" sz="3502">
                <a:solidFill>
                  <a:srgbClr val="000000"/>
                </a:solidFill>
                <a:latin typeface="Liberation Sans"/>
              </a:rPr>
              <a:t>Linear regression is a type of supervised machine learning </a:t>
            </a:r>
            <a:r>
              <a:rPr lang="en-US" sz="3502">
                <a:solidFill>
                  <a:srgbClr val="000000"/>
                </a:solidFill>
                <a:latin typeface="Liberation Sans"/>
              </a:rPr>
              <a:t>algorithm,</a:t>
            </a:r>
            <a:r>
              <a:rPr lang="en-US" sz="3502">
                <a:solidFill>
                  <a:srgbClr val="000000"/>
                </a:solidFill>
                <a:latin typeface="Liberation Sans"/>
              </a:rPr>
              <a:t> used for modelling the relationship between a dependent variable and one or more independent variables. The core idea behind linear regression is to find the best-fitting linear relationship that can describe the variation in the dependent variable based on the values of the independent variables.</a:t>
            </a:r>
          </a:p>
          <a:p>
            <a:pPr>
              <a:lnSpc>
                <a:spcPts val="4904"/>
              </a:lnSpc>
            </a:pPr>
          </a:p>
          <a:p>
            <a:pPr>
              <a:lnSpc>
                <a:spcPts val="490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23950"/>
            <a:ext cx="16230600"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Development Enviornment  </a:t>
            </a:r>
          </a:p>
        </p:txBody>
      </p:sp>
      <p:sp>
        <p:nvSpPr>
          <p:cNvPr name="TextBox 4" id="4"/>
          <p:cNvSpPr txBox="true"/>
          <p:nvPr/>
        </p:nvSpPr>
        <p:spPr>
          <a:xfrm rot="0">
            <a:off x="1038225" y="2632664"/>
            <a:ext cx="16249650" cy="6197526"/>
          </a:xfrm>
          <a:prstGeom prst="rect">
            <a:avLst/>
          </a:prstGeom>
        </p:spPr>
        <p:txBody>
          <a:bodyPr anchor="t" rtlCol="false" tIns="0" lIns="0" bIns="0" rIns="0">
            <a:spAutoFit/>
          </a:bodyPr>
          <a:lstStyle/>
          <a:p>
            <a:pPr>
              <a:lnSpc>
                <a:spcPts val="4904"/>
              </a:lnSpc>
            </a:pPr>
            <a:r>
              <a:rPr lang="en-US" sz="3502">
                <a:solidFill>
                  <a:srgbClr val="000000"/>
                </a:solidFill>
                <a:latin typeface="Liberation Sans"/>
              </a:rPr>
              <a:t>Hardware Specification:</a:t>
            </a:r>
          </a:p>
          <a:p>
            <a:pPr marL="756279" indent="-378139" lvl="1">
              <a:lnSpc>
                <a:spcPts val="4904"/>
              </a:lnSpc>
              <a:buFont typeface="Arial"/>
              <a:buChar char="•"/>
            </a:pPr>
            <a:r>
              <a:rPr lang="en-US" sz="3502">
                <a:solidFill>
                  <a:srgbClr val="000000"/>
                </a:solidFill>
                <a:latin typeface="Liberation Sans"/>
              </a:rPr>
              <a:t>MacBook Air 13, M2</a:t>
            </a:r>
          </a:p>
          <a:p>
            <a:pPr marL="756279" indent="-378139" lvl="1">
              <a:lnSpc>
                <a:spcPts val="4904"/>
              </a:lnSpc>
              <a:buFont typeface="Arial"/>
              <a:buChar char="•"/>
            </a:pPr>
            <a:r>
              <a:rPr lang="en-US" sz="3502">
                <a:solidFill>
                  <a:srgbClr val="000000"/>
                </a:solidFill>
                <a:latin typeface="Liberation Sans"/>
              </a:rPr>
              <a:t>8 core CPU and 8 core GPU</a:t>
            </a:r>
          </a:p>
          <a:p>
            <a:pPr marL="756279" indent="-378139" lvl="1">
              <a:lnSpc>
                <a:spcPts val="4904"/>
              </a:lnSpc>
              <a:buFont typeface="Arial"/>
              <a:buChar char="•"/>
            </a:pPr>
            <a:r>
              <a:rPr lang="en-US" sz="3502">
                <a:solidFill>
                  <a:srgbClr val="000000"/>
                </a:solidFill>
                <a:latin typeface="Liberation Sans"/>
              </a:rPr>
              <a:t>8GB LPDDR5 RAM and 256 GB SSD</a:t>
            </a:r>
          </a:p>
          <a:p>
            <a:pPr marL="756279" indent="-378139" lvl="1">
              <a:lnSpc>
                <a:spcPts val="4904"/>
              </a:lnSpc>
              <a:buFont typeface="Arial"/>
              <a:buChar char="•"/>
            </a:pPr>
            <a:r>
              <a:rPr lang="en-US" sz="3502">
                <a:solidFill>
                  <a:srgbClr val="000000"/>
                </a:solidFill>
                <a:latin typeface="Liberation Sans"/>
              </a:rPr>
              <a:t>MacOS Sonoma</a:t>
            </a:r>
          </a:p>
          <a:p>
            <a:pPr>
              <a:lnSpc>
                <a:spcPts val="4904"/>
              </a:lnSpc>
            </a:pPr>
          </a:p>
          <a:p>
            <a:pPr>
              <a:lnSpc>
                <a:spcPts val="4904"/>
              </a:lnSpc>
            </a:pPr>
            <a:r>
              <a:rPr lang="en-US" sz="3502">
                <a:solidFill>
                  <a:srgbClr val="000000"/>
                </a:solidFill>
                <a:latin typeface="Liberation Sans"/>
              </a:rPr>
              <a:t>Software Stack</a:t>
            </a:r>
          </a:p>
          <a:p>
            <a:pPr marL="756279" indent="-378139" lvl="1">
              <a:lnSpc>
                <a:spcPts val="4904"/>
              </a:lnSpc>
              <a:buFont typeface="Arial"/>
              <a:buChar char="•"/>
            </a:pPr>
            <a:r>
              <a:rPr lang="en-US" sz="3502">
                <a:solidFill>
                  <a:srgbClr val="000000"/>
                </a:solidFill>
                <a:latin typeface="Liberation Sans"/>
              </a:rPr>
              <a:t>VS Code</a:t>
            </a:r>
          </a:p>
          <a:p>
            <a:pPr marL="756279" indent="-378139" lvl="1">
              <a:lnSpc>
                <a:spcPts val="4904"/>
              </a:lnSpc>
              <a:buFont typeface="Arial"/>
              <a:buChar char="•"/>
            </a:pPr>
            <a:r>
              <a:rPr lang="en-US" sz="3502">
                <a:solidFill>
                  <a:srgbClr val="000000"/>
                </a:solidFill>
                <a:latin typeface="Liberation Sans"/>
              </a:rPr>
              <a:t>Jupyter notebook</a:t>
            </a:r>
          </a:p>
          <a:p>
            <a:pPr marL="756279" indent="-378139" lvl="1">
              <a:lnSpc>
                <a:spcPts val="4904"/>
              </a:lnSpc>
              <a:buFont typeface="Arial"/>
              <a:buChar char="•"/>
            </a:pPr>
            <a:r>
              <a:rPr lang="en-US" sz="3502">
                <a:solidFill>
                  <a:srgbClr val="000000"/>
                </a:solidFill>
                <a:latin typeface="Liberation Sans"/>
              </a:rPr>
              <a:t>Python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23950"/>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Dataset</a:t>
            </a:r>
          </a:p>
        </p:txBody>
      </p:sp>
      <p:sp>
        <p:nvSpPr>
          <p:cNvPr name="TextBox 4" id="4"/>
          <p:cNvSpPr txBox="true"/>
          <p:nvPr/>
        </p:nvSpPr>
        <p:spPr>
          <a:xfrm rot="0">
            <a:off x="1028700" y="2616237"/>
            <a:ext cx="16249650" cy="4959276"/>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The dataset was sourced from Kaggle, it provided historical weather data for Thiruvananthapuram, Kerala</a:t>
            </a:r>
          </a:p>
          <a:p>
            <a:pPr marL="756279" indent="-378139" lvl="1">
              <a:lnSpc>
                <a:spcPts val="4904"/>
              </a:lnSpc>
              <a:buFont typeface="Arial"/>
              <a:buChar char="•"/>
            </a:pPr>
            <a:r>
              <a:rPr lang="en-US" sz="3502">
                <a:solidFill>
                  <a:srgbClr val="000000"/>
                </a:solidFill>
                <a:latin typeface="Liberation Sans"/>
              </a:rPr>
              <a:t>The dataset covers time period, ranging from [start date] to [end date]. Each entry in the dataset represents daily observations, providing a comprehensive overview of Thiruvananthapuram's weather patterns.</a:t>
            </a:r>
          </a:p>
          <a:p>
            <a:pPr marL="756279" indent="-378139" lvl="1">
              <a:lnSpc>
                <a:spcPts val="4904"/>
              </a:lnSpc>
              <a:buFont typeface="Arial"/>
              <a:buChar char="•"/>
            </a:pPr>
            <a:r>
              <a:rPr lang="en-US" sz="3502">
                <a:solidFill>
                  <a:srgbClr val="000000"/>
                </a:solidFill>
                <a:latin typeface="Liberation Sans"/>
              </a:rPr>
              <a:t>Key variables within the dataset include Temperature, Dew Point, Humidity, Visibility, Wind Speed, Precipitation, etc.</a:t>
            </a:r>
          </a:p>
          <a:p>
            <a:pPr marL="756279" indent="-378139" lvl="1">
              <a:lnSpc>
                <a:spcPts val="4904"/>
              </a:lnSpc>
              <a:buFont typeface="Arial"/>
              <a:buChar char="•"/>
            </a:pPr>
            <a:r>
              <a:rPr lang="en-US" sz="3502">
                <a:solidFill>
                  <a:srgbClr val="000000"/>
                </a:solidFill>
                <a:latin typeface="Liberation Sans"/>
              </a:rPr>
              <a:t>To ensure the reliability of the analysis, performed thorough data cleaning.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6348" y="-114629"/>
            <a:ext cx="17935303" cy="10880751"/>
          </a:xfrm>
          <a:custGeom>
            <a:avLst/>
            <a:gdLst/>
            <a:ahLst/>
            <a:cxnLst/>
            <a:rect r="r" b="b" t="t" l="l"/>
            <a:pathLst>
              <a:path h="10880751" w="17935303">
                <a:moveTo>
                  <a:pt x="0" y="0"/>
                </a:moveTo>
                <a:lnTo>
                  <a:pt x="17935304" y="0"/>
                </a:lnTo>
                <a:lnTo>
                  <a:pt x="17935304" y="10880750"/>
                </a:lnTo>
                <a:lnTo>
                  <a:pt x="0" y="10880750"/>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289811" y="2913033"/>
            <a:ext cx="13708378" cy="4460935"/>
          </a:xfrm>
          <a:custGeom>
            <a:avLst/>
            <a:gdLst/>
            <a:ahLst/>
            <a:cxnLst/>
            <a:rect r="r" b="b" t="t" l="l"/>
            <a:pathLst>
              <a:path h="4460935" w="13708378">
                <a:moveTo>
                  <a:pt x="0" y="0"/>
                </a:moveTo>
                <a:lnTo>
                  <a:pt x="13708378" y="0"/>
                </a:lnTo>
                <a:lnTo>
                  <a:pt x="13708378" y="4460934"/>
                </a:lnTo>
                <a:lnTo>
                  <a:pt x="0" y="4460934"/>
                </a:lnTo>
                <a:lnTo>
                  <a:pt x="0" y="0"/>
                </a:lnTo>
                <a:close/>
              </a:path>
            </a:pathLst>
          </a:custGeom>
          <a:blipFill>
            <a:blip r:embed="rId4"/>
            <a:stretch>
              <a:fillRect l="0" t="0" r="0" b="0"/>
            </a:stretch>
          </a:blipFill>
        </p:spPr>
      </p:sp>
      <p:sp>
        <p:nvSpPr>
          <p:cNvPr name="TextBox 4" id="4"/>
          <p:cNvSpPr txBox="true"/>
          <p:nvPr/>
        </p:nvSpPr>
        <p:spPr>
          <a:xfrm rot="0">
            <a:off x="1028700" y="1123950"/>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Code Explanation</a:t>
            </a:r>
          </a:p>
        </p:txBody>
      </p:sp>
      <p:sp>
        <p:nvSpPr>
          <p:cNvPr name="TextBox 5" id="5"/>
          <p:cNvSpPr txBox="true"/>
          <p:nvPr/>
        </p:nvSpPr>
        <p:spPr>
          <a:xfrm rot="0">
            <a:off x="1009650" y="7561430"/>
            <a:ext cx="16249650" cy="1863651"/>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Reading the dataset from a CSV file.</a:t>
            </a:r>
          </a:p>
          <a:p>
            <a:pPr marL="756279" indent="-378139" lvl="1">
              <a:lnSpc>
                <a:spcPts val="4904"/>
              </a:lnSpc>
              <a:buFont typeface="Arial"/>
              <a:buChar char="•"/>
            </a:pPr>
            <a:r>
              <a:rPr lang="en-US" sz="3502">
                <a:solidFill>
                  <a:srgbClr val="000000"/>
                </a:solidFill>
                <a:latin typeface="Liberation Sans"/>
              </a:rPr>
              <a:t>Dropping unnecessary columns and replaces "T" and "-" values with 0.0.</a:t>
            </a:r>
          </a:p>
          <a:p>
            <a:pPr marL="756279" indent="-378139" lvl="1">
              <a:lnSpc>
                <a:spcPts val="4904"/>
              </a:lnSpc>
              <a:buFont typeface="Arial"/>
              <a:buChar char="•"/>
            </a:pPr>
            <a:r>
              <a:rPr lang="en-US" sz="3502">
                <a:solidFill>
                  <a:srgbClr val="000000"/>
                </a:solidFill>
                <a:latin typeface="Liberation Sans"/>
              </a:rPr>
              <a:t>Converting the 'Date' column to datetime format, sets it as the index.</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673" y="-159908"/>
            <a:ext cx="18879446" cy="10606816"/>
          </a:xfrm>
          <a:custGeom>
            <a:avLst/>
            <a:gdLst/>
            <a:ahLst/>
            <a:cxnLst/>
            <a:rect r="r" b="b" t="t" l="l"/>
            <a:pathLst>
              <a:path h="10606816" w="18879446">
                <a:moveTo>
                  <a:pt x="0" y="0"/>
                </a:moveTo>
                <a:lnTo>
                  <a:pt x="18879446" y="0"/>
                </a:lnTo>
                <a:lnTo>
                  <a:pt x="18879446" y="10606816"/>
                </a:lnTo>
                <a:lnTo>
                  <a:pt x="0" y="106068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39899" y="2531950"/>
            <a:ext cx="15919401" cy="3051219"/>
          </a:xfrm>
          <a:custGeom>
            <a:avLst/>
            <a:gdLst/>
            <a:ahLst/>
            <a:cxnLst/>
            <a:rect r="r" b="b" t="t" l="l"/>
            <a:pathLst>
              <a:path h="3051219" w="15919401">
                <a:moveTo>
                  <a:pt x="0" y="0"/>
                </a:moveTo>
                <a:lnTo>
                  <a:pt x="15919401" y="0"/>
                </a:lnTo>
                <a:lnTo>
                  <a:pt x="15919401" y="3051218"/>
                </a:lnTo>
                <a:lnTo>
                  <a:pt x="0" y="3051218"/>
                </a:lnTo>
                <a:lnTo>
                  <a:pt x="0" y="0"/>
                </a:lnTo>
                <a:close/>
              </a:path>
            </a:pathLst>
          </a:custGeom>
          <a:blipFill>
            <a:blip r:embed="rId4"/>
            <a:stretch>
              <a:fillRect l="0" t="0" r="0" b="0"/>
            </a:stretch>
          </a:blipFill>
        </p:spPr>
      </p:sp>
      <p:sp>
        <p:nvSpPr>
          <p:cNvPr name="TextBox 4" id="4"/>
          <p:cNvSpPr txBox="true"/>
          <p:nvPr/>
        </p:nvSpPr>
        <p:spPr>
          <a:xfrm rot="0">
            <a:off x="1028700" y="1123950"/>
            <a:ext cx="8552094" cy="1047750"/>
          </a:xfrm>
          <a:prstGeom prst="rect">
            <a:avLst/>
          </a:prstGeom>
        </p:spPr>
        <p:txBody>
          <a:bodyPr anchor="t" rtlCol="false" tIns="0" lIns="0" bIns="0" rIns="0">
            <a:spAutoFit/>
          </a:bodyPr>
          <a:lstStyle/>
          <a:p>
            <a:pPr>
              <a:lnSpc>
                <a:spcPts val="7500"/>
              </a:lnSpc>
            </a:pPr>
            <a:r>
              <a:rPr lang="en-US" sz="7500">
                <a:solidFill>
                  <a:srgbClr val="000000"/>
                </a:solidFill>
                <a:latin typeface="Liberation Sans"/>
              </a:rPr>
              <a:t>Code Explanation</a:t>
            </a:r>
          </a:p>
        </p:txBody>
      </p:sp>
      <p:sp>
        <p:nvSpPr>
          <p:cNvPr name="TextBox 5" id="5"/>
          <p:cNvSpPr txBox="true"/>
          <p:nvPr/>
        </p:nvSpPr>
        <p:spPr>
          <a:xfrm rot="0">
            <a:off x="1009650" y="7561430"/>
            <a:ext cx="16249650" cy="1863651"/>
          </a:xfrm>
          <a:prstGeom prst="rect">
            <a:avLst/>
          </a:prstGeom>
        </p:spPr>
        <p:txBody>
          <a:bodyPr anchor="t" rtlCol="false" tIns="0" lIns="0" bIns="0" rIns="0">
            <a:spAutoFit/>
          </a:bodyPr>
          <a:lstStyle/>
          <a:p>
            <a:pPr marL="756279" indent="-378139" lvl="1">
              <a:lnSpc>
                <a:spcPts val="4904"/>
              </a:lnSpc>
              <a:buFont typeface="Arial"/>
              <a:buChar char="•"/>
            </a:pPr>
            <a:r>
              <a:rPr lang="en-US" sz="3502">
                <a:solidFill>
                  <a:srgbClr val="000000"/>
                </a:solidFill>
                <a:latin typeface="Liberation Sans"/>
              </a:rPr>
              <a:t>Split the dataset into features (X) and the target variable (Y).</a:t>
            </a:r>
          </a:p>
          <a:p>
            <a:pPr marL="756279" indent="-378139" lvl="1">
              <a:lnSpc>
                <a:spcPts val="4904"/>
              </a:lnSpc>
              <a:buFont typeface="Arial"/>
              <a:buChar char="•"/>
            </a:pPr>
            <a:r>
              <a:rPr lang="en-US" sz="3502">
                <a:solidFill>
                  <a:srgbClr val="000000"/>
                </a:solidFill>
                <a:latin typeface="Liberation Sans"/>
              </a:rPr>
              <a:t>Divided the data into training and testing sets.</a:t>
            </a:r>
          </a:p>
          <a:p>
            <a:pPr marL="756279" indent="-378139" lvl="1">
              <a:lnSpc>
                <a:spcPts val="4904"/>
              </a:lnSpc>
              <a:buFont typeface="Arial"/>
              <a:buChar char="•"/>
            </a:pPr>
            <a:r>
              <a:rPr lang="en-US" sz="3502">
                <a:solidFill>
                  <a:srgbClr val="000000"/>
                </a:solidFill>
                <a:latin typeface="Liberation Sans"/>
              </a:rPr>
              <a:t>Creating a linear regression model (clf) and trains it using the training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DAF16U5HqE8</dc:identifier>
  <dcterms:modified xsi:type="dcterms:W3CDTF">2011-08-01T06:04:30Z</dcterms:modified>
  <cp:revision>1</cp:revision>
  <dc:title>Rainfall Prediction using Linear Linear Regression</dc:title>
</cp:coreProperties>
</file>

<file path=docProps/thumbnail.jpeg>
</file>